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34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8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3154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45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8047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77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46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5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2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0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2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37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0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0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FB21F-3D3C-4C57-8B36-B0E6283AE76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3824BF3-764F-4927-8766-AD718C31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0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9CF7-A808-865C-0309-E54EE2642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611" y="2404534"/>
            <a:ext cx="8279392" cy="1646302"/>
          </a:xfrm>
        </p:spPr>
        <p:txBody>
          <a:bodyPr/>
          <a:lstStyle/>
          <a:p>
            <a:r>
              <a:rPr lang="en-US" sz="3200" dirty="0"/>
              <a:t>Integration of Neural Networks and Minimax Strategies in Chess Engine Development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06854DB3-3460-943B-444C-2A8FCBF9B8E1}"/>
              </a:ext>
            </a:extLst>
          </p:cNvPr>
          <p:cNvSpPr txBox="1"/>
          <p:nvPr/>
        </p:nvSpPr>
        <p:spPr>
          <a:xfrm>
            <a:off x="2388705" y="659192"/>
            <a:ext cx="6415346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BABEŞ-BOLYAI UNIVERSITY CLUJ-NAPOCA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FACULTY OF MATHEMATICS AND COMPUTER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SCIENCE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SPECIALIZATION COMPUTER SCIENCE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DD527-4872-2716-5865-9A9D895DF481}"/>
              </a:ext>
            </a:extLst>
          </p:cNvPr>
          <p:cNvSpPr txBox="1"/>
          <p:nvPr/>
        </p:nvSpPr>
        <p:spPr>
          <a:xfrm>
            <a:off x="717267" y="4607018"/>
            <a:ext cx="334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Supervisor,</a:t>
            </a:r>
          </a:p>
          <a:p>
            <a:r>
              <a:rPr lang="en-US" dirty="0"/>
              <a:t>Asist. Univ. dr. </a:t>
            </a:r>
            <a:r>
              <a:rPr lang="en-US" dirty="0" err="1"/>
              <a:t>Florentin</a:t>
            </a:r>
            <a:r>
              <a:rPr lang="en-US" dirty="0"/>
              <a:t> Bota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BD877-DA24-6F9A-28B6-F152AFEC9A9A}"/>
              </a:ext>
            </a:extLst>
          </p:cNvPr>
          <p:cNvSpPr txBox="1"/>
          <p:nvPr/>
        </p:nvSpPr>
        <p:spPr>
          <a:xfrm>
            <a:off x="6313987" y="4607018"/>
            <a:ext cx="296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Author,</a:t>
            </a:r>
          </a:p>
          <a:p>
            <a:pPr algn="r"/>
            <a:r>
              <a:rPr lang="en-US" dirty="0"/>
              <a:t>Cadar Eduard</a:t>
            </a:r>
          </a:p>
        </p:txBody>
      </p:sp>
    </p:spTree>
    <p:extLst>
      <p:ext uri="{BB962C8B-B14F-4D97-AF65-F5344CB8AC3E}">
        <p14:creationId xmlns:p14="http://schemas.microsoft.com/office/powerpoint/2010/main" val="22328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E601-1A8F-C4CC-C7EC-C6A1EADB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31467-199D-8B3B-43D4-F22AC039D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Chess engine – 	C#, 		</a:t>
            </a:r>
            <a:r>
              <a:rPr lang="en-US" sz="2400" dirty="0" err="1"/>
              <a:t>Keras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Chess game interface - 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B7A9F-0743-D493-2A3E-BF73089CE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35" y="2692484"/>
            <a:ext cx="1044314" cy="1044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46980-5605-FC4D-B65F-3B38B9D49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11" y="2692483"/>
            <a:ext cx="1044315" cy="1044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CC1AF-A48C-1C8A-B355-D66A5605D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60" y="4788097"/>
            <a:ext cx="2234103" cy="82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3226C-58E0-0927-8765-5A5595C8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Results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E1C3-C45A-9AEE-628C-803F94167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 at K metric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Matches against Stockfish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04EB6-E9C5-8D7B-D8D6-67BB77B16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78" y="2626359"/>
            <a:ext cx="4103058" cy="955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8FA52-3483-B403-5BA2-25B8F1962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78" y="4212787"/>
            <a:ext cx="4350590" cy="15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81F1-E494-51FD-663A-71B9D50A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EE842-C074-67D9-74D3-7027AF4FE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320800"/>
          </a:xfrm>
        </p:spPr>
        <p:txBody>
          <a:bodyPr/>
          <a:lstStyle/>
          <a:p>
            <a:r>
              <a:rPr lang="en-US" dirty="0"/>
              <a:t>Faster move generation (using bitboards)</a:t>
            </a:r>
          </a:p>
          <a:p>
            <a:r>
              <a:rPr lang="en-US" dirty="0"/>
              <a:t>Improve neural network model</a:t>
            </a:r>
          </a:p>
          <a:p>
            <a:r>
              <a:rPr lang="en-US" dirty="0"/>
              <a:t>Implement UCI (Universal Chess Interface) protocol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4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8074-274C-50EF-9BAD-4334B32A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chess-game-demo">
            <a:hlinkClick r:id="" action="ppaction://media"/>
            <a:extLst>
              <a:ext uri="{FF2B5EF4-FFF2-40B4-BE49-F238E27FC236}">
                <a16:creationId xmlns:a16="http://schemas.microsoft.com/office/drawing/2014/main" id="{B8638FE5-277B-2232-B568-43F2861324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381143"/>
            <a:ext cx="7926748" cy="44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B17E-650C-8512-D8F5-3328A168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D4856-D191-76DA-CDF4-4BCBFECD7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5" y="1409881"/>
            <a:ext cx="3764606" cy="4538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54C63-526C-A2E3-4238-6C9F45899FE1}"/>
              </a:ext>
            </a:extLst>
          </p:cNvPr>
          <p:cNvSpPr txBox="1"/>
          <p:nvPr/>
        </p:nvSpPr>
        <p:spPr>
          <a:xfrm>
            <a:off x="4235861" y="2959251"/>
            <a:ext cx="5571242" cy="142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Minimax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Optimizations: alpha-beta pruning, iterative deepening, quiescence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938CB-61E9-031C-DF04-3B1E50A5F43F}"/>
              </a:ext>
            </a:extLst>
          </p:cNvPr>
          <p:cNvSpPr txBox="1"/>
          <p:nvPr/>
        </p:nvSpPr>
        <p:spPr>
          <a:xfrm>
            <a:off x="4235861" y="4653648"/>
            <a:ext cx="5709417" cy="95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Handcrafted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3535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E64C-F3AD-16C3-4AF0-1382DF26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State of the art in chess engines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AA97-15A2-BAE0-4541-4C4C31D30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722" y="2000333"/>
            <a:ext cx="8070741" cy="3880773"/>
          </a:xfrm>
        </p:spPr>
        <p:txBody>
          <a:bodyPr/>
          <a:lstStyle/>
          <a:p>
            <a:r>
              <a:rPr lang="en-US" dirty="0"/>
              <a:t>Stockfish – currently considered the strongest chess engine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AlphaZero</a:t>
            </a:r>
            <a:r>
              <a:rPr lang="en-US" dirty="0"/>
              <a:t> – reached strong levels being given only the rules of the game, without game-specific human knowledge or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LeelaChessZero</a:t>
            </a:r>
            <a:r>
              <a:rPr lang="en-US" dirty="0"/>
              <a:t> – open-source community project based on the ideas of the </a:t>
            </a:r>
            <a:r>
              <a:rPr lang="en-US" dirty="0" err="1"/>
              <a:t>AlphaZero</a:t>
            </a:r>
            <a:r>
              <a:rPr lang="en-US" dirty="0"/>
              <a:t>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107FC-25DF-8B71-5A51-3BD4C804F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5" y="1685303"/>
            <a:ext cx="1039043" cy="1039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B3CB5-B0C9-31F1-DAE5-21FB4FF8A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3" y="4620508"/>
            <a:ext cx="1190666" cy="614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1D0C05-8C1B-F68E-A633-62C77C3F3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6" y="2961063"/>
            <a:ext cx="857840" cy="85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1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9AAE-D68E-090F-0F94-BEE43349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Algorithms and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AA57-19A6-D658-9FB5-F4C61310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  <a:p>
            <a:pPr lvl="1"/>
            <a:r>
              <a:rPr lang="en-US" dirty="0"/>
              <a:t>Alpha-beta pruning</a:t>
            </a:r>
          </a:p>
          <a:p>
            <a:pPr lvl="1"/>
            <a:r>
              <a:rPr lang="en-US" dirty="0"/>
              <a:t>Iterative deepening</a:t>
            </a:r>
          </a:p>
          <a:p>
            <a:pPr lvl="1"/>
            <a:r>
              <a:rPr lang="en-US" dirty="0"/>
              <a:t>Quiescence search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Handcrafted function</a:t>
            </a:r>
          </a:p>
          <a:p>
            <a:pPr lvl="1"/>
            <a:r>
              <a:rPr lang="en-US" dirty="0"/>
              <a:t>Neural network evaluation</a:t>
            </a:r>
          </a:p>
        </p:txBody>
      </p:sp>
    </p:spTree>
    <p:extLst>
      <p:ext uri="{BB962C8B-B14F-4D97-AF65-F5344CB8AC3E}">
        <p14:creationId xmlns:p14="http://schemas.microsoft.com/office/powerpoint/2010/main" val="254217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6D87-F0EB-57B9-9774-E3C23DCC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4168"/>
          </a:xfrm>
        </p:spPr>
        <p:txBody>
          <a:bodyPr/>
          <a:lstStyle/>
          <a:p>
            <a:r>
              <a:rPr lang="en-US" dirty="0"/>
              <a:t>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EEB79-0542-3E9A-CBEA-1A4EE8D34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99" y="3429000"/>
            <a:ext cx="5773241" cy="292992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23D6D-E36E-9046-E2D3-3D1CC9DD508A}"/>
                  </a:ext>
                </a:extLst>
              </p:cNvPr>
              <p:cNvSpPr txBox="1"/>
              <p:nvPr/>
            </p:nvSpPr>
            <p:spPr>
              <a:xfrm>
                <a:off x="666485" y="1413768"/>
                <a:ext cx="8749470" cy="1599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1"/>
                  </a:buClr>
                </a:pPr>
                <a:r>
                  <a:rPr lang="en-US" sz="2400" dirty="0"/>
                  <a:t>Alpha-beta pruning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dirty="0"/>
                  <a:t>Best case complexity: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(compared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for classic minimax)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Ø"/>
                </a:pPr>
                <a:r>
                  <a:rPr lang="en-US" dirty="0"/>
                  <a:t>Depends on the ordering of the moves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23D6D-E36E-9046-E2D3-3D1CC9DD5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85" y="1413768"/>
                <a:ext cx="8749470" cy="1599733"/>
              </a:xfrm>
              <a:prstGeom prst="rect">
                <a:avLst/>
              </a:prstGeom>
              <a:blipFill>
                <a:blip r:embed="rId3"/>
                <a:stretch>
                  <a:fillRect l="-1045" b="-4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22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581E-9683-E419-7E99-8820E7F37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7789"/>
          </a:xfrm>
        </p:spPr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BF89D-CFE2-887A-EF01-27CD15948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11321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Iterative deepening</a:t>
            </a:r>
          </a:p>
          <a:p>
            <a:r>
              <a:rPr lang="en-US" dirty="0"/>
              <a:t>Re-does the search for each fixed depth until a time limit is reached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6185E-CF4B-3EC9-EBDD-D04210BE5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8" y="3062532"/>
            <a:ext cx="4798439" cy="24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2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F9E2-3793-BAD1-E571-28389B1A4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672445"/>
          </a:xfrm>
        </p:spPr>
        <p:txBody>
          <a:bodyPr>
            <a:normAutofit/>
          </a:bodyPr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F2577-9B11-E42F-243E-E78978B26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8358"/>
            <a:ext cx="8287557" cy="1487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Quiescence search</a:t>
            </a:r>
          </a:p>
          <a:p>
            <a:r>
              <a:rPr lang="en-US" dirty="0"/>
              <a:t>Continues the search in non-quiescent positions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569CE-74ED-615C-FF9F-735825E06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80" y="3076281"/>
            <a:ext cx="3182298" cy="31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AF87-CAB9-75F0-17BB-C6A20CB0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006E-D3D3-D639-42C5-63EAE2EC8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Handcrafted function</a:t>
            </a:r>
          </a:p>
          <a:p>
            <a:r>
              <a:rPr lang="en-US" dirty="0"/>
              <a:t>Each piece has a base value</a:t>
            </a:r>
          </a:p>
          <a:p>
            <a:r>
              <a:rPr lang="en-US" dirty="0"/>
              <a:t>Each piece is given bonus/penalty points for being on certain squares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193411-B97A-ABAA-FE1B-2B7885DCF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28" y="3702646"/>
            <a:ext cx="3572057" cy="2060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315F7-9047-505D-3F75-BB80678B4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73" y="3702646"/>
            <a:ext cx="2721999" cy="20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0681-019F-A1DF-6503-85089ADE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8F21-58B2-2C31-ED35-35722D1B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Neural network</a:t>
            </a:r>
            <a:endParaRPr lang="en-US" sz="2800" dirty="0"/>
          </a:p>
          <a:p>
            <a:r>
              <a:rPr lang="en-US" dirty="0"/>
              <a:t>Trained on grandmaster chess games</a:t>
            </a:r>
          </a:p>
          <a:p>
            <a:r>
              <a:rPr lang="en-US" dirty="0"/>
              <a:t>Outputs a value between -1 (winning for black) and 1 (winning for white)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7474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4444</TotalTime>
  <Words>273</Words>
  <Application>Microsoft Office PowerPoint</Application>
  <PresentationFormat>Widescreen</PresentationFormat>
  <Paragraphs>64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 Math</vt:lpstr>
      <vt:lpstr>Trebuchet MS</vt:lpstr>
      <vt:lpstr>Wingdings</vt:lpstr>
      <vt:lpstr>Wingdings 3</vt:lpstr>
      <vt:lpstr>Facet</vt:lpstr>
      <vt:lpstr>Integration of Neural Networks and Minimax Strategies in Chess Engine Development</vt:lpstr>
      <vt:lpstr>I. Introduction</vt:lpstr>
      <vt:lpstr>II. State of the art in chess engines </vt:lpstr>
      <vt:lpstr>III. Algorithms and techniques</vt:lpstr>
      <vt:lpstr>Search</vt:lpstr>
      <vt:lpstr>Search</vt:lpstr>
      <vt:lpstr>Search</vt:lpstr>
      <vt:lpstr>Evaluation</vt:lpstr>
      <vt:lpstr>Evaluation</vt:lpstr>
      <vt:lpstr>IV. Technologies</vt:lpstr>
      <vt:lpstr>V. Results and evaluation</vt:lpstr>
      <vt:lpstr>VI. Further work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 CADAR</dc:creator>
  <cp:lastModifiedBy>EDUARD CADAR</cp:lastModifiedBy>
  <cp:revision>71</cp:revision>
  <dcterms:created xsi:type="dcterms:W3CDTF">2023-06-17T09:09:09Z</dcterms:created>
  <dcterms:modified xsi:type="dcterms:W3CDTF">2023-07-04T16:53:15Z</dcterms:modified>
</cp:coreProperties>
</file>